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12192000"/>
  <p:custDataLst>
    <p:tags r:id="rId3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1"/>
    <p:restoredTop sz="94610"/>
  </p:normalViewPr>
  <p:slideViewPr>
    <p:cSldViewPr snapToGrid="0" snapToObjects="1">
      <p:cViewPr varScale="1">
        <p:scale>
          <a:sx n="110" d="100"/>
          <a:sy n="110" d="100"/>
        </p:scale>
        <p:origin x="5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64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slide" Target="../slides/slide4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62f3cfb2f2339065b1e91b4#tid=663c2fa7a4d08a000ae980cc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557784" y="301752"/>
            <a:ext cx="1746504" cy="62179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45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2025</a:t>
            </a:r>
            <a:endParaRPr lang="en-US" sz="4450" dirty="0"/>
          </a:p>
        </p:txBody>
      </p:sp>
      <p:sp>
        <p:nvSpPr>
          <p:cNvPr id="4" name="MasterShapeName"/>
          <p:cNvSpPr/>
          <p:nvPr/>
        </p:nvSpPr>
        <p:spPr>
          <a:xfrm>
            <a:off x="557784" y="923544"/>
            <a:ext cx="5202936" cy="56692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31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人教版  选择性必修第一册</a:t>
            </a:r>
            <a:endParaRPr lang="en-US" sz="31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6080760"/>
            <a:ext cx="914400" cy="621792"/>
          </a:xfrm>
          <a:prstGeom prst="rect">
            <a:avLst/>
          </a:prstGeom>
        </p:spPr>
      </p:pic>
      <p:sp>
        <p:nvSpPr>
          <p:cNvPr id="4" name="MasterShapeName"/>
          <p:cNvSpPr/>
          <p:nvPr/>
        </p:nvSpPr>
        <p:spPr>
          <a:xfrm>
            <a:off x="630936" y="82296"/>
            <a:ext cx="2249424" cy="32918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高 中 同 步 课 堂 学 案</a:t>
            </a:r>
            <a:endParaRPr lang="en-US" sz="153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630936" y="82296"/>
            <a:ext cx="2249424" cy="32918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高 中 同 步 课 堂 学 案</a:t>
            </a:r>
            <a:endParaRPr lang="en-US" sz="153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9.png"/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6.xml"/><Relationship Id="rId4" Type="http://schemas.openxmlformats.org/officeDocument/2006/relationships/slide" Target="slide23.xml"/><Relationship Id="rId3" Type="http://schemas.openxmlformats.org/officeDocument/2006/relationships/slide" Target="slide17.xml"/><Relationship Id="rId2" Type="http://schemas.openxmlformats.org/officeDocument/2006/relationships/image" Target="../media/image8.jpeg"/><Relationship Id="rId1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19_1#7bad35d3e?sp=1&amp;pid=f09f57101&amp;color=0,0,0&amp;vtp=1&amp;bt=1&amp;bbb=1&amp;hb=1"/>
          <p:cNvSpPr/>
          <p:nvPr/>
        </p:nvSpPr>
        <p:spPr>
          <a:xfrm>
            <a:off x="612648" y="468000"/>
            <a:ext cx="10963656" cy="12158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夏天的早晨，从某一方向看植物叶子上的露珠会格外明亮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，这是为什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么呢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？</a:t>
            </a:r>
            <a:endParaRPr lang="en-US" altLang="zh-CN" sz="2800" dirty="0"/>
          </a:p>
        </p:txBody>
      </p:sp>
      <p:pic>
        <p:nvPicPr>
          <p:cNvPr id="3" name="QO_6_BD.19_2#7bad35d3e?pid=f09f57101&amp;color=0,0,0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1768" y="1816740"/>
            <a:ext cx="2194560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AN.20_1#7bad35d3e?pid=f09f57101&amp;color=0,0,0&amp;vtp=1&amp;bbb=1&amp;hb=1"/>
          <p:cNvSpPr/>
          <p:nvPr/>
        </p:nvSpPr>
        <p:spPr>
          <a:xfrm>
            <a:off x="612648" y="3582040"/>
            <a:ext cx="10963656" cy="12158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[答案]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光照射露珠时，一部分光会在露珠中发生全反射</a:t>
            </a: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，这样就会有</a:t>
            </a:r>
            <a:endParaRPr lang="en-US" altLang="zh-CN" sz="28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更多的光射到人的眼睛中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，人就会感觉到格外明亮。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f89a24427?pid=eebaee703&amp;color=0,173,163&amp;vtp=1&amp;bt=1&amp;bbb=1"/>
          <p:cNvSpPr/>
          <p:nvPr/>
        </p:nvSpPr>
        <p:spPr>
          <a:xfrm>
            <a:off x="612648" y="466344"/>
            <a:ext cx="10963656" cy="11236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6000"/>
              </a:lnSpc>
            </a:pPr>
            <a:r>
              <a:rPr lang="en-US" altLang="zh-CN" sz="34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典例精讲</a:t>
            </a:r>
            <a:endParaRPr lang="en-US" altLang="zh-CN" sz="3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5_BD.21_1#d5e86b904?sp=1&amp;pid=f89a24427&amp;color=0,0,0&amp;vtp=1&amp;bbb=1&amp;hb=1"/>
              <p:cNvSpPr/>
              <p:nvPr/>
            </p:nvSpPr>
            <p:spPr>
              <a:xfrm>
                <a:off x="612648" y="1227798"/>
                <a:ext cx="10963656" cy="18635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例1</a:t>
                </a:r>
                <a:r>
                  <a:rPr lang="en-US" altLang="zh-CN" sz="2800" b="1" i="0" dirty="0">
                    <a:solidFill>
                      <a:srgbClr val="00ADA3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一束光以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45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的入射角从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面射入如图所示的透明三棱镜中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，棱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镜折射率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，试求光在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面的折射角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，并在图中画出该光束在棱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镜中的光路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QO_5_BD.21_1#d5e86b904?sp=1&amp;pid=f89a24427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227798"/>
                <a:ext cx="10963656" cy="1863535"/>
              </a:xfrm>
              <a:prstGeom prst="rect">
                <a:avLst/>
              </a:prstGeom>
              <a:blipFill rotWithShape="1">
                <a:blip r:embed="rId1"/>
                <a:stretch>
                  <a:fillRect l="-5" t="-18" r="2" b="-35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5_BD.21_2#d5e86b904?pid=f89a24427&amp;color=0,0,0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4336" y="3227007"/>
            <a:ext cx="2249424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5_AN.22_1#d5e86b904?pid=f89a24427&amp;color=0,0,0&amp;vtp=1&amp;bbb=1"/>
          <p:cNvSpPr/>
          <p:nvPr/>
        </p:nvSpPr>
        <p:spPr>
          <a:xfrm>
            <a:off x="612648" y="4890707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[答案]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见解析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5_AS.23_1#d5e86b904?pid=f89a24427&amp;color=0,0,0&amp;vtp=1&amp;bt=1&amp;bbb=1"/>
              <p:cNvSpPr/>
              <p:nvPr/>
            </p:nvSpPr>
            <p:spPr>
              <a:xfrm>
                <a:off x="612648" y="468000"/>
                <a:ext cx="10963656" cy="41021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设光由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𝐴𝐵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面上的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点射入，由折射定律得</a:t>
                </a:r>
                <a:endParaRPr lang="en-US" altLang="zh-CN" sz="2800" dirty="0"/>
              </a:p>
              <a:p>
                <a:pPr latinLnBrk="1">
                  <a:lnSpc>
                    <a:spcPts val="57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𝑟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𝑖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45</m:t>
                            </m:r>
                          </m:e>
                          <m:sup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∘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所以光在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𝐴𝐵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面的折射角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𝑟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设光线射到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𝐴𝐸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面上的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𝐷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点，由几何关系得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𝑂𝐷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//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𝐵𝐸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由几何知识可知光线在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𝐴𝐸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面上的入射角为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45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62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45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O_5_AS.23_1#d5e86b904?pid=f89a24427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4102100"/>
              </a:xfrm>
              <a:prstGeom prst="rect">
                <a:avLst/>
              </a:prstGeom>
              <a:blipFill rotWithShape="1">
                <a:blip r:embed="rId1"/>
                <a:stretch>
                  <a:fillRect l="-5" r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AS.23_2#d5e86b904?htil=1&amp;pid=f89a24427&amp;color=0,0,0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0895" y="1748414"/>
            <a:ext cx="2459736" cy="17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5_AS.23_3#d5e86b904?htil=1&amp;pid=f89a24427&amp;color=0,0,0&amp;vtp=1&amp;bbb=1&amp;hb=1"/>
              <p:cNvSpPr/>
              <p:nvPr/>
            </p:nvSpPr>
            <p:spPr>
              <a:xfrm>
                <a:off x="612648" y="4530984"/>
                <a:ext cx="8375904" cy="12158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故光线在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𝐴𝐸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面上发生全反射，由几何知识可知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，光线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将垂直于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𝐵𝐸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面射出，其光路图如图所示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4" name="QO_5_AS.23_3#d5e86b904?htil=1&amp;pid=f89a24427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30984"/>
                <a:ext cx="8375904" cy="1215835"/>
              </a:xfrm>
              <a:prstGeom prst="rect">
                <a:avLst/>
              </a:prstGeom>
              <a:blipFill rotWithShape="1">
                <a:blip r:embed="rId3"/>
                <a:stretch>
                  <a:fillRect l="-6" t="-21" r="2" b="-5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  <p:bldP spid="4" grpId="0" animBg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_BD#e8da6d7e4?pid=f89a24427&amp;color=0,0,0&amp;vtp=1&amp;bt=1&amp;bbb=1"/>
          <p:cNvSpPr/>
          <p:nvPr/>
        </p:nvSpPr>
        <p:spPr>
          <a:xfrm>
            <a:off x="612648" y="468000"/>
            <a:ext cx="10963656" cy="12158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总结归纳</a:t>
            </a:r>
            <a:endParaRPr lang="en-US" altLang="zh-CN" sz="2800" dirty="0"/>
          </a:p>
          <a:p>
            <a:pPr algn="ctr"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光密介质和光疏介质的比较</a:t>
            </a:r>
            <a:endParaRPr lang="en-US" altLang="zh-CN" sz="2800" dirty="0"/>
          </a:p>
        </p:txBody>
      </p:sp>
      <p:graphicFrame>
        <p:nvGraphicFramePr>
          <p:cNvPr id="14" name="P_5_BD#e8da6d7e4?colgroup=5,8,14&amp;pid=f89a24427&amp;color=0,0,0&amp;vtp=1&amp;bbb=1&amp;hb=1"/>
          <p:cNvGraphicFramePr>
            <a:graphicFrameLocks noGrp="1"/>
          </p:cNvGraphicFramePr>
          <p:nvPr/>
        </p:nvGraphicFramePr>
        <p:xfrm>
          <a:off x="612648" y="1816740"/>
          <a:ext cx="10927080" cy="3395220"/>
        </p:xfrm>
        <a:graphic>
          <a:graphicData uri="http://schemas.openxmlformats.org/drawingml/2006/table">
            <a:tbl>
              <a:tblPr/>
              <a:tblGrid>
                <a:gridCol w="2313432"/>
                <a:gridCol w="3273552"/>
                <a:gridCol w="5340096"/>
              </a:tblGrid>
              <a:tr h="571437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比较项目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光疏介质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光密介质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437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折射率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小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大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437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光的传播速度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快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慢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09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相对性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二者是相对的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，任何两种透明介质都可以通过比较光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在其中的传播速度的快慢或折射率的大小来判断谁是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光疏介质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（或光密介质）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d80c7c9ce?sp=1&amp;pid=f89a24427&amp;color=0,0,0&amp;vtp=1&amp;bt=1&amp;bbb=1"/>
          <p:cNvSpPr/>
          <p:nvPr/>
        </p:nvSpPr>
        <p:spPr>
          <a:xfrm>
            <a:off x="612648" y="466344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3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迁移应用</a:t>
            </a:r>
            <a:endParaRPr lang="en-US" altLang="zh-CN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6_BD.24_1#a150fc698?sp=1&amp;pid=d80c7c9ce&amp;color=0,0,0&amp;vtp=1&amp;bbb=1&amp;hb=1"/>
              <p:cNvSpPr/>
              <p:nvPr/>
            </p:nvSpPr>
            <p:spPr>
              <a:xfrm>
                <a:off x="612648" y="1135253"/>
                <a:ext cx="10963656" cy="19006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如图所示，一个玻璃三棱镜的截面为直角三角形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𝐴𝐵𝐶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∠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∠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，现有一束单色光垂直照射到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𝐴𝐵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面上，入射点为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𝐷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，三棱镜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4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对该单色光的折射率为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QO_6_BD.24_1#a150fc698?sp=1&amp;pid=d80c7c9ce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35253"/>
                <a:ext cx="10963656" cy="1900682"/>
              </a:xfrm>
              <a:prstGeom prst="rect">
                <a:avLst/>
              </a:prstGeom>
              <a:blipFill rotWithShape="1">
                <a:blip r:embed="rId1"/>
                <a:stretch>
                  <a:fillRect l="-5" t="-27" r="-38" b="-42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6_BD.24_2#a150fc698?pid=d80c7c9ce&amp;color=0,0,0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1768" y="3165475"/>
            <a:ext cx="2194560" cy="139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7_BD.25_1#489105e7f?pid=a150fc698&amp;color=0,0,0&amp;vtp=1&amp;bt=1&amp;bbb=1"/>
              <p:cNvSpPr/>
              <p:nvPr/>
            </p:nvSpPr>
            <p:spPr>
              <a:xfrm>
                <a:off x="612648" y="468000"/>
                <a:ext cx="10963656" cy="5678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0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判断单色光能否从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面上射出。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O_7_BD.25_1#489105e7f?pid=a150fc698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567817"/>
              </a:xfrm>
              <a:prstGeom prst="rect">
                <a:avLst/>
              </a:prstGeom>
              <a:blipFill rotWithShape="1">
                <a:blip r:embed="rId1"/>
                <a:stretch>
                  <a:fillRect l="-5" t="-1" r="2" b="-118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O_7_AN.26_1#489105e7f?pid=a150fc698&amp;color=0,0,0&amp;vtp=1&amp;bbb=1"/>
          <p:cNvSpPr/>
          <p:nvPr/>
        </p:nvSpPr>
        <p:spPr>
          <a:xfrm>
            <a:off x="612648" y="1047374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[答案]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见解析</a:t>
            </a:r>
            <a:endParaRPr lang="en-US" altLang="zh-CN" sz="2800" dirty="0"/>
          </a:p>
        </p:txBody>
      </p:sp>
      <p:pic>
        <p:nvPicPr>
          <p:cNvPr id="4" name="QO_7_AS.27_1#489105e7f?htil=2&amp;pid=a150fc698&amp;color=0,0,0&amp;vtp=1&amp;hs=1&amp;hs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959" y="1732539"/>
            <a:ext cx="2496312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7_AS.27_2#489105e7f?htil=2&amp;pid=a150fc698&amp;color=0,0,0&amp;vtp=1&amp;bbb=1&amp;hs=1"/>
          <p:cNvSpPr/>
          <p:nvPr/>
        </p:nvSpPr>
        <p:spPr>
          <a:xfrm>
            <a:off x="612648" y="1670817"/>
            <a:ext cx="833932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光在玻璃三棱镜中传播的光路图如图所示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O_7_AS.27_3#489105e7f?htil=2&amp;pid=a150fc698&amp;color=0,0,0&amp;vtp=1&amp;bbb=1&amp;hb=1&amp;hs=1"/>
              <p:cNvSpPr/>
              <p:nvPr/>
            </p:nvSpPr>
            <p:spPr>
              <a:xfrm>
                <a:off x="612648" y="2227204"/>
                <a:ext cx="8339328" cy="13698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设光在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面上的入射角为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𝑖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，由几何关系可得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8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𝑖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6" name="QO_7_AS.27_3#489105e7f?htil=2&amp;pid=a150fc698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227204"/>
                <a:ext cx="8339328" cy="1369886"/>
              </a:xfrm>
              <a:prstGeom prst="rect">
                <a:avLst/>
              </a:prstGeom>
              <a:blipFill rotWithShape="1">
                <a:blip r:embed="rId3"/>
                <a:stretch>
                  <a:fillRect l="-6" t="-19" r="5" b="-10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QO_7_AS.27_3#489105e7f?htil=2&amp;pid=a150fc698&amp;color=0,0,0&amp;vtp=1&amp;bbb=1&amp;hb=1&amp;hs=1"/>
              <p:cNvSpPr/>
              <p:nvPr/>
            </p:nvSpPr>
            <p:spPr>
              <a:xfrm>
                <a:off x="611994" y="3596963"/>
                <a:ext cx="10968012" cy="19651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设光在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面上发生全反射的临界角为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9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可得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𝑖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，故光在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面上发生全反射，不能从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面上射出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7" name="QO_7_AS.27_3#489105e7f?htil=2&amp;pid=a150fc698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3596963"/>
                <a:ext cx="10968012" cy="1965135"/>
              </a:xfrm>
              <a:prstGeom prst="rect">
                <a:avLst/>
              </a:prstGeom>
              <a:blipFill rotWithShape="1">
                <a:blip r:embed="rId4"/>
                <a:stretch>
                  <a:fillRect l="-4" t="-16" r="1" b="-33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5" grpId="0" animBg="1" build="p"/>
      <p:bldP spid="6" grpId="0" animBg="1" build="p"/>
      <p:bldP spid="7" grpId="0" animBg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7_BD.28_1#d425188c6?pid=a150fc698&amp;color=0,0,0&amp;vtp=1&amp;bt=1&amp;bbb=1"/>
              <p:cNvSpPr/>
              <p:nvPr/>
            </p:nvSpPr>
            <p:spPr>
              <a:xfrm>
                <a:off x="612648" y="468000"/>
                <a:ext cx="10963656" cy="5678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0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求单色光在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面的折射光线和反射光线间的夹角。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O_7_BD.28_1#d425188c6?pid=a150fc698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567817"/>
              </a:xfrm>
              <a:prstGeom prst="rect">
                <a:avLst/>
              </a:prstGeom>
              <a:blipFill rotWithShape="1">
                <a:blip r:embed="rId1"/>
                <a:stretch>
                  <a:fillRect l="-5" t="-1" r="2" b="-118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7_AN.29_1#d425188c6?pid=a150fc698&amp;color=0,0,0&amp;vtp=1&amp;bbb=1"/>
              <p:cNvSpPr/>
              <p:nvPr/>
            </p:nvSpPr>
            <p:spPr>
              <a:xfrm>
                <a:off x="612648" y="1112652"/>
                <a:ext cx="10963656" cy="5562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QO_7_AN.29_1#d425188c6?pid=a150fc698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12652"/>
                <a:ext cx="10963656" cy="556260"/>
              </a:xfrm>
              <a:prstGeom prst="rect">
                <a:avLst/>
              </a:prstGeom>
              <a:blipFill rotWithShape="1">
                <a:blip r:embed="rId2"/>
                <a:stretch>
                  <a:fillRect l="-5" t="-24" r="2" b="-141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7_AS.30_1#d425188c6?pid=a150fc698&amp;color=0,0,0&amp;vtp=1&amp;bbb=1&amp;hb=1"/>
              <p:cNvSpPr/>
              <p:nvPr/>
            </p:nvSpPr>
            <p:spPr>
              <a:xfrm>
                <a:off x="612648" y="1678564"/>
                <a:ext cx="10963656" cy="25475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设光在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𝐴𝐶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面的入射角为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，折射角为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，反射角为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𝛾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，由几何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关系可知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。根据反射定律，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𝛾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根据折射定律，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5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𝛽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，得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，所以折射光线与反射光线的夹角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180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𝛾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𝛽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4" name="QO_7_AS.30_1#d425188c6?pid=a150fc698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78564"/>
                <a:ext cx="10963656" cy="2547557"/>
              </a:xfrm>
              <a:prstGeom prst="rect">
                <a:avLst/>
              </a:prstGeom>
              <a:blipFill rotWithShape="1">
                <a:blip r:embed="rId3"/>
                <a:stretch>
                  <a:fillRect l="-5" t="-10" r="-247" b="-2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e0b354db5.fixed?pid=8ff16f171&amp;color=0,173,163&amp;vtp=1&amp;bbb=1"/>
          <p:cNvSpPr/>
          <p:nvPr/>
        </p:nvSpPr>
        <p:spPr>
          <a:xfrm>
            <a:off x="1417320" y="2267712"/>
            <a:ext cx="9363456" cy="1115568"/>
          </a:xfrm>
          <a:prstGeom prst="rect">
            <a:avLst/>
          </a:prstGeom>
          <a:noFill/>
        </p:spPr>
        <p:txBody>
          <a:bodyPr wrap="none" lIns="0" tIns="0" rIns="0" bIns="0" rtlCol="0" anchor="b"/>
          <a:lstStyle/>
          <a:p>
            <a:pPr algn="ctr" latinLnBrk="1">
              <a:lnSpc>
                <a:spcPts val="5000"/>
              </a:lnSpc>
            </a:pPr>
            <a:r>
              <a:rPr lang="en-US" altLang="zh-CN" sz="40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任务学习二</a:t>
            </a:r>
            <a:r>
              <a:rPr lang="en-US" altLang="zh-CN" sz="4000" b="1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0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全反射棱镜</a:t>
            </a:r>
            <a:endParaRPr lang="en-US" altLang="zh-CN" sz="4000" dirty="0"/>
          </a:p>
        </p:txBody>
      </p:sp>
      <p:sp>
        <p:nvSpPr>
          <p:cNvPr id="3" name="C_3#e0b354db5"/>
          <p:cNvSpPr/>
          <p:nvPr/>
        </p:nvSpPr>
        <p:spPr>
          <a:xfrm>
            <a:off x="1618488" y="3419856"/>
            <a:ext cx="8961120" cy="9144"/>
          </a:xfrm>
          <a:prstGeom prst="line">
            <a:avLst/>
          </a:prstGeom>
          <a:noFill/>
          <a:ln w="28575">
            <a:solidFill>
              <a:srgbClr val="00ADA3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fec516e91?pid=e0b354db5&amp;color=0,173,163&amp;vtp=1&amp;bt=1&amp;bbb=1"/>
          <p:cNvSpPr/>
          <p:nvPr/>
        </p:nvSpPr>
        <p:spPr>
          <a:xfrm>
            <a:off x="612648" y="466344"/>
            <a:ext cx="10963656" cy="11236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6000"/>
              </a:lnSpc>
            </a:pPr>
            <a:r>
              <a:rPr lang="en-US" altLang="zh-CN" sz="34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典例精讲</a:t>
            </a:r>
            <a:endParaRPr lang="en-US" altLang="zh-CN" sz="3400" dirty="0"/>
          </a:p>
        </p:txBody>
      </p:sp>
      <p:sp>
        <p:nvSpPr>
          <p:cNvPr id="3" name="QC_5_BD.31_1#b3f55cae1?sp=1&amp;pid=fec516e91&amp;color=0,0,0&amp;vtp=1&amp;bbb=1&amp;hb=1"/>
          <p:cNvSpPr/>
          <p:nvPr/>
        </p:nvSpPr>
        <p:spPr>
          <a:xfrm>
            <a:off x="612648" y="1227798"/>
            <a:ext cx="1096365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例2</a:t>
            </a:r>
            <a:r>
              <a:rPr lang="en-US" altLang="zh-CN" sz="2800" b="1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自行车的尾灯采用了全反射棱镜的原理，它虽然本身不发光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，但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在夜间骑行时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，从后面开来的汽车发出的强光照到尾灯后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，会有较强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的光被反射回去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，使汽车司机注意到前面有自行车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。尾灯由透明介质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制成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，其外形如图甲所示，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下列说法正确的是(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endParaRPr lang="en-US" altLang="zh-CN" sz="2800" dirty="0"/>
          </a:p>
        </p:txBody>
      </p:sp>
      <p:pic>
        <p:nvPicPr>
          <p:cNvPr id="5" name="QC_5_BD.33_2#b3f55cae1?iti=1&amp;htil=1&amp;pid=fec516e91&amp;color=0,0,0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8376" y="3977386"/>
            <a:ext cx="685800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5_BD.33_3#b3f55cae1?iti=2&amp;htil=1&amp;pid=fec516e91&amp;color=0,0,0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4072" y="3849370"/>
            <a:ext cx="279806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C_5_BD.33_4#b3f55cae1?iti=1&amp;htil=1&amp;pid=fec516e91&amp;color=0,0,0&amp;vtp=1"/>
          <p:cNvSpPr/>
          <p:nvPr/>
        </p:nvSpPr>
        <p:spPr>
          <a:xfrm>
            <a:off x="3132995" y="5713730"/>
            <a:ext cx="436562" cy="9956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甲</a:t>
            </a:r>
            <a:endParaRPr lang="en-US" altLang="zh-CN" sz="2800" dirty="0"/>
          </a:p>
        </p:txBody>
      </p:sp>
      <p:sp>
        <p:nvSpPr>
          <p:cNvPr id="8" name="QC_5_BD.33_5#b3f55cae1?iti=2&amp;htil=1&amp;pid=fec516e91&amp;color=0,0,0&amp;vtp=1"/>
          <p:cNvSpPr/>
          <p:nvPr/>
        </p:nvSpPr>
        <p:spPr>
          <a:xfrm>
            <a:off x="8614823" y="5713730"/>
            <a:ext cx="436562" cy="9956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乙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33_6#b3f55cae1.choices?pid=fec516e91&amp;color=0,0,0&amp;vtp=1&amp;bt=1&amp;bbb=1"/>
          <p:cNvSpPr/>
          <p:nvPr/>
        </p:nvSpPr>
        <p:spPr>
          <a:xfrm>
            <a:off x="612648" y="468000"/>
            <a:ext cx="1096365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汽车灯光从左侧照射过来，在尾灯的左表面发生全反射</a:t>
            </a:r>
            <a:endParaRPr lang="en-US" altLang="zh-CN" sz="2800" dirty="0"/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汽车灯光从左侧照射过来，在尾灯的右表面发生全反射</a:t>
            </a:r>
            <a:endParaRPr lang="en-US" altLang="zh-CN" sz="2800" dirty="0"/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汽车灯光从右侧照射过来，在尾灯的左表面发生全反射</a:t>
            </a:r>
            <a:endParaRPr lang="en-US" altLang="zh-CN" sz="2800" dirty="0"/>
          </a:p>
          <a:p>
            <a:pPr latinLnBrk="1">
              <a:lnSpc>
                <a:spcPts val="49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汽车灯光从右侧照射过来，在尾灯的右表面发生全反射</a:t>
            </a:r>
            <a:endParaRPr lang="en-US" altLang="zh-CN" sz="2800" dirty="0"/>
          </a:p>
        </p:txBody>
      </p:sp>
      <p:sp>
        <p:nvSpPr>
          <p:cNvPr id="3" name="QC_5_AS.34_1#b3f55cae1?pid=fec516e91&amp;color=0,0,0&amp;vtp=1&amp;bbb=1&amp;hb=1"/>
          <p:cNvSpPr/>
          <p:nvPr/>
        </p:nvSpPr>
        <p:spPr>
          <a:xfrm>
            <a:off x="612648" y="3032828"/>
            <a:ext cx="10963656" cy="18632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汽车灯光应从左侧射向自行车尾灯</a:t>
            </a: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，光在尾灯内部右表面发生</a:t>
            </a:r>
            <a:endParaRPr lang="en-US" altLang="zh-CN" sz="28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全反射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，使自行车后面的汽车司机发现前面有自行车</a:t>
            </a: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，避免事故的发</a:t>
            </a:r>
            <a:endParaRPr lang="en-US" altLang="zh-CN" sz="28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生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。故选B。</a:t>
            </a:r>
            <a:endParaRPr lang="en-US" altLang="zh-CN" sz="2800" dirty="0"/>
          </a:p>
        </p:txBody>
      </p:sp>
      <p:sp>
        <p:nvSpPr>
          <p:cNvPr id="4" name="QC_5_AN.32_1#b3f55cae1.bracket?pid=fec516e91&amp;color=0,0,0&amp;vpa=11&amp;vtp=1&amp;answeroption=B"/>
          <p:cNvSpPr txBox="1"/>
          <p:nvPr/>
        </p:nvSpPr>
        <p:spPr>
          <a:xfrm>
            <a:off x="485648" y="1169040"/>
            <a:ext cx="564257" cy="6771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华文细黑" panose="02010600040101010101" pitchFamily="2" charset="-122"/>
              </a:rPr>
              <a:t>√</a:t>
            </a:r>
            <a:endParaRPr lang="zh-CN" altLang="en-US" sz="4400" b="1">
              <a:solidFill>
                <a:srgbClr val="FF0000"/>
              </a:solidFill>
              <a:latin typeface="华文细黑" panose="02010600040101010101" pitchFamily="2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8ff16f171.fixed?pid=61258a351&amp;color=0,173,163&amp;vtp=1&amp;bbb=1"/>
          <p:cNvSpPr/>
          <p:nvPr/>
        </p:nvSpPr>
        <p:spPr>
          <a:xfrm>
            <a:off x="877824" y="2660904"/>
            <a:ext cx="10552176" cy="72237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5000"/>
              </a:lnSpc>
            </a:pPr>
            <a:r>
              <a:rPr lang="en-US" altLang="zh-CN" sz="40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第四章</a:t>
            </a:r>
            <a:r>
              <a:rPr lang="en-US" altLang="zh-CN" sz="4000" b="1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0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</a:t>
            </a:r>
            <a:endParaRPr lang="en-US" altLang="zh-CN" sz="4000" dirty="0"/>
          </a:p>
        </p:txBody>
      </p:sp>
      <p:sp>
        <p:nvSpPr>
          <p:cNvPr id="3" name="C_2#8ff16f171"/>
          <p:cNvSpPr/>
          <p:nvPr/>
        </p:nvSpPr>
        <p:spPr>
          <a:xfrm>
            <a:off x="877824" y="3419856"/>
            <a:ext cx="8997696" cy="9144"/>
          </a:xfrm>
          <a:prstGeom prst="line">
            <a:avLst/>
          </a:prstGeom>
          <a:noFill/>
          <a:ln w="28575">
            <a:solidFill>
              <a:srgbClr val="00ADA3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8ff16f171.fixed?pid=61258a351&amp;color=0,173,163&amp;vtp=1&amp;bbb=1"/>
          <p:cNvSpPr/>
          <p:nvPr/>
        </p:nvSpPr>
        <p:spPr>
          <a:xfrm>
            <a:off x="877824" y="3493008"/>
            <a:ext cx="10552176" cy="61264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第2节</a:t>
            </a:r>
            <a:r>
              <a:rPr lang="en-US" altLang="zh-CN" sz="3400" b="0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4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全反射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_BD#5ad45aa1e?pid=fec516e91&amp;color=0,0,0&amp;vtp=1&amp;bt=1&amp;bbb=1"/>
          <p:cNvSpPr/>
          <p:nvPr/>
        </p:nvSpPr>
        <p:spPr>
          <a:xfrm>
            <a:off x="612648" y="468000"/>
            <a:ext cx="10963656" cy="25109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总结归纳</a:t>
            </a:r>
            <a:endParaRPr lang="en-US" altLang="zh-CN" sz="2800" dirty="0"/>
          </a:p>
          <a:p>
            <a:pPr algn="ctr"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全反射棱镜</a:t>
            </a:r>
            <a:endParaRPr lang="en-US" altLang="zh-CN" sz="2800" dirty="0"/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.形状：截面为等腰直角三角形。</a:t>
            </a:r>
            <a:endParaRPr lang="en-US" altLang="zh-CN" sz="2800" dirty="0"/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.对光路的控制，如图所示：</a:t>
            </a:r>
            <a:endParaRPr lang="en-US" altLang="zh-CN" sz="2800" dirty="0"/>
          </a:p>
        </p:txBody>
      </p:sp>
      <p:pic>
        <p:nvPicPr>
          <p:cNvPr id="3" name="P_5_BD#5ad45aa1e?htil=1&amp;pid=fec516e91&amp;color=0,0,0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2888" y="3227456"/>
            <a:ext cx="1636776" cy="17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4" name="P_5_BD#5ad45aa1e?htil=1&amp;pid=fec516e91&amp;color=0,0,0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1272" y="3099440"/>
            <a:ext cx="1883664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2d4906a75?sp=1&amp;pid=fec516e91&amp;color=0,0,0&amp;vtp=1&amp;bt=1&amp;bbb=1"/>
          <p:cNvSpPr/>
          <p:nvPr/>
        </p:nvSpPr>
        <p:spPr>
          <a:xfrm>
            <a:off x="612648" y="466344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3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迁移应用</a:t>
            </a:r>
            <a:endParaRPr lang="en-US" altLang="zh-CN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6_BD.35_1#4d3112d75?pid=2d4906a75&amp;color=0,0,0&amp;vtp=1&amp;bbb=1&amp;hb=1"/>
              <p:cNvSpPr/>
              <p:nvPr/>
            </p:nvSpPr>
            <p:spPr>
              <a:xfrm>
                <a:off x="612648" y="1135253"/>
                <a:ext cx="1096365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多选题如图中方框区域内有一个位置可以任意摆放的全反射棱镜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，其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横截面是等腰直角三角形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，光线1、2、3、4表示的是入射光线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，经过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棱镜后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，相应的出射光线是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，如图4种情况中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，哪些是可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能实现的(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QC_6_BD.35_1#4d3112d75?pid=2d4906a7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35253"/>
                <a:ext cx="10963656" cy="2496757"/>
              </a:xfrm>
              <a:prstGeom prst="rect">
                <a:avLst/>
              </a:prstGeom>
              <a:blipFill rotWithShape="1">
                <a:blip r:embed="rId1"/>
                <a:stretch>
                  <a:fillRect l="-5" t="-20" r="-635" b="-2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6_AN.36_1#4d3112d75.bracket?pid=2d4906a75&amp;color=0,0,0&amp;vpa=12&amp;vtp=1&amp;bbb=1"/>
          <p:cNvSpPr/>
          <p:nvPr/>
        </p:nvSpPr>
        <p:spPr>
          <a:xfrm>
            <a:off x="2337467" y="3065018"/>
            <a:ext cx="1009650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ABC</a:t>
            </a:r>
            <a:endParaRPr lang="en-US" altLang="zh-CN" sz="2800" dirty="0"/>
          </a:p>
        </p:txBody>
      </p:sp>
      <p:sp>
        <p:nvSpPr>
          <p:cNvPr id="5" name="QC_6_BD.37_1#4d3112d75.choices?pid=2d4906a75&amp;color=0,0,0&amp;vtp=1&amp;bbb=1"/>
          <p:cNvSpPr/>
          <p:nvPr/>
        </p:nvSpPr>
        <p:spPr>
          <a:xfrm>
            <a:off x="612648" y="3696271"/>
            <a:ext cx="10963656" cy="14980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134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  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B.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745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              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C.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745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   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D.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745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                  </a:t>
            </a:r>
            <a:endParaRPr lang="en-US" altLang="zh-CN" sz="900" dirty="0">
              <a:latin typeface="宋体" panose="02010600030101010101" pitchFamily="2" charset="-122"/>
            </a:endParaRPr>
          </a:p>
        </p:txBody>
      </p:sp>
      <p:pic>
        <p:nvPicPr>
          <p:cNvPr id="6" name="QC_6_BD.37_1#4d3112d75.choice_image?pid=2d4906a75&amp;color=0,0,0&amp;iip=1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6042" y="4052570"/>
            <a:ext cx="1728216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6_BD.37_1#4d3112d75.choice_image?pid=2d4906a75&amp;color=0,0,0&amp;iip=2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444" y="4052316"/>
            <a:ext cx="244144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6_BD.37_1#4d3112d75.choice_image?pid=2d4906a75&amp;color=0,0,0&amp;iip=3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0418" y="4006596"/>
            <a:ext cx="1792224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9" name="QC_6_BD.37_1#4d3112d75.choice_image?pid=2d4906a75&amp;color=0,0,0&amp;iip=4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4805" y="4052316"/>
            <a:ext cx="2514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6_AS.38_1#4d3112d75?htil=5&amp;pid=2d4906a75&amp;color=0,0,0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3728" y="486288"/>
            <a:ext cx="2304288" cy="22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AS.38_2#4d3112d75?htil=5&amp;pid=2d4906a75&amp;color=0,0,0&amp;vtp=1&amp;bt=1&amp;bbb=1&amp;hs=1"/>
          <p:cNvSpPr/>
          <p:nvPr/>
        </p:nvSpPr>
        <p:spPr>
          <a:xfrm>
            <a:off x="612648" y="468000"/>
            <a:ext cx="8531352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将全反射棱镜如图甲放置，可满足要求，A正确；</a:t>
            </a:r>
            <a:endParaRPr lang="en-US" altLang="zh-CN" sz="2800" dirty="0"/>
          </a:p>
        </p:txBody>
      </p:sp>
      <p:sp>
        <p:nvSpPr>
          <p:cNvPr id="4" name="QC_6_AS.38_3#4d3112d75?htil=5&amp;pid=2d4906a75&amp;color=0,0,0&amp;vtp=1&amp;bbb=1&amp;hs=1"/>
          <p:cNvSpPr/>
          <p:nvPr/>
        </p:nvSpPr>
        <p:spPr>
          <a:xfrm>
            <a:off x="612648" y="1033340"/>
            <a:ext cx="8531352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将全反射棱镜如图乙放置，可满足要求，B正确；</a:t>
            </a:r>
            <a:endParaRPr lang="en-US" altLang="zh-CN" sz="2800" dirty="0"/>
          </a:p>
        </p:txBody>
      </p:sp>
      <p:pic>
        <p:nvPicPr>
          <p:cNvPr id="5" name="QC_6_AS.38_4#4d3112d75?htil=5&amp;pid=2d4906a75&amp;color=0,0,0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648" y="1736095"/>
            <a:ext cx="2880360" cy="17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6_AS.38_5#4d3112d75?htil=6&amp;pid=2d4906a75&amp;color=0,0,0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6336" y="3615695"/>
            <a:ext cx="2011680" cy="18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C_6_AS.38_6#4d3112d75?htil=6&amp;pid=2d4906a75&amp;color=0,0,0&amp;vtp=1&amp;bbb=1&amp;hs=1"/>
          <p:cNvSpPr/>
          <p:nvPr/>
        </p:nvSpPr>
        <p:spPr>
          <a:xfrm>
            <a:off x="612648" y="3615695"/>
            <a:ext cx="8814816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将全反射棱镜如图丙放置，可满足要求，C正确；</a:t>
            </a:r>
            <a:endParaRPr lang="en-US" altLang="zh-CN" sz="2800" dirty="0"/>
          </a:p>
        </p:txBody>
      </p:sp>
      <p:sp>
        <p:nvSpPr>
          <p:cNvPr id="8" name="QC_6_AS.38_7#4d3112d75?htil=6&amp;pid=2d4906a75&amp;color=0,0,0&amp;vtp=1&amp;bbb=1&amp;hs=1"/>
          <p:cNvSpPr/>
          <p:nvPr/>
        </p:nvSpPr>
        <p:spPr>
          <a:xfrm>
            <a:off x="612648" y="4261363"/>
            <a:ext cx="8814816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全反射棱镜没有会聚光线的作用，选项D错误。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  <p:bldP spid="7" grpId="0" animBg="1" build="p"/>
      <p:bldP spid="8" grpId="0" animBg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6959ae7aa.fixed?pid=8ff16f171&amp;color=0,173,163&amp;vtp=1&amp;bbb=1"/>
          <p:cNvSpPr/>
          <p:nvPr/>
        </p:nvSpPr>
        <p:spPr>
          <a:xfrm>
            <a:off x="1417320" y="2267712"/>
            <a:ext cx="9363456" cy="1115568"/>
          </a:xfrm>
          <a:prstGeom prst="rect">
            <a:avLst/>
          </a:prstGeom>
          <a:noFill/>
        </p:spPr>
        <p:txBody>
          <a:bodyPr wrap="none" lIns="0" tIns="0" rIns="0" bIns="0" rtlCol="0" anchor="b"/>
          <a:lstStyle/>
          <a:p>
            <a:pPr algn="ctr" latinLnBrk="1">
              <a:lnSpc>
                <a:spcPts val="5000"/>
              </a:lnSpc>
            </a:pPr>
            <a:r>
              <a:rPr lang="en-US" altLang="zh-CN" sz="40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任务学习三</a:t>
            </a:r>
            <a:r>
              <a:rPr lang="en-US" altLang="zh-CN" sz="4000" b="1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0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光导纤维</a:t>
            </a:r>
            <a:endParaRPr lang="en-US" altLang="zh-CN" sz="4000" dirty="0"/>
          </a:p>
        </p:txBody>
      </p:sp>
      <p:sp>
        <p:nvSpPr>
          <p:cNvPr id="3" name="C_3#6959ae7aa"/>
          <p:cNvSpPr/>
          <p:nvPr/>
        </p:nvSpPr>
        <p:spPr>
          <a:xfrm>
            <a:off x="1618488" y="3419856"/>
            <a:ext cx="8961120" cy="9144"/>
          </a:xfrm>
          <a:prstGeom prst="line">
            <a:avLst/>
          </a:prstGeom>
          <a:noFill/>
          <a:ln w="28575">
            <a:solidFill>
              <a:srgbClr val="00ADA3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4_BD.39_1#99c4fcc09?pid=6959ae7aa&amp;color=0,0,0&amp;vtp=1&amp;bt=1&amp;bbb=1&amp;hb=1"/>
          <p:cNvSpPr/>
          <p:nvPr/>
        </p:nvSpPr>
        <p:spPr>
          <a:xfrm>
            <a:off x="612648" y="468000"/>
            <a:ext cx="10963656" cy="12158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如图所示，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将激光笔发出的光射入一根弯曲的有机玻璃棒的一端，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观察光传播的路径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，有什么特点呢？</a:t>
            </a:r>
            <a:endParaRPr lang="en-US" altLang="zh-CN" sz="2800" dirty="0"/>
          </a:p>
        </p:txBody>
      </p:sp>
      <p:pic>
        <p:nvPicPr>
          <p:cNvPr id="3" name="QO_4_BD.39_2#99c4fcc09?pid=6959ae7aa&amp;color=0,0,0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9976" y="1816740"/>
            <a:ext cx="3429000" cy="133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4_AS.40_1#99c4fcc09?pid=6959ae7aa&amp;color=0,0,0&amp;vtp=1&amp;bbb=1"/>
          <p:cNvSpPr/>
          <p:nvPr/>
        </p:nvSpPr>
        <p:spPr>
          <a:xfrm>
            <a:off x="612648" y="3289940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spc="-5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800" b="1" i="0" spc="-5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spc="-5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光在有机玻璃棒内经过多次全反射，沿着弯曲的玻璃棒进行传播。</a:t>
            </a:r>
            <a:endParaRPr lang="en-US" altLang="zh-CN" sz="2800" spc="-5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3a06ec9ce?pid=6959ae7aa&amp;color=0,173,163&amp;vtp=1&amp;bt=1&amp;bbb=1"/>
          <p:cNvSpPr/>
          <p:nvPr/>
        </p:nvSpPr>
        <p:spPr>
          <a:xfrm>
            <a:off x="421059" y="335716"/>
            <a:ext cx="10963656" cy="11236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6000"/>
              </a:lnSpc>
            </a:pPr>
            <a:r>
              <a:rPr lang="en-US" altLang="zh-CN" sz="34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新知梳理</a:t>
            </a:r>
            <a:endParaRPr lang="en-US" altLang="zh-CN" sz="3400" dirty="0"/>
          </a:p>
        </p:txBody>
      </p:sp>
      <p:sp>
        <p:nvSpPr>
          <p:cNvPr id="3" name="P_5_BD#07337d24b?sp=1&amp;pid=3a06ec9ce&amp;color=0,0,0&amp;vtp=1&amp;bbb=1&amp;hb=1"/>
          <p:cNvSpPr/>
          <p:nvPr/>
        </p:nvSpPr>
        <p:spPr>
          <a:xfrm>
            <a:off x="421059" y="1097170"/>
            <a:ext cx="10963656" cy="50875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1.构造：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光导纤维是一种透明的玻璃纤维丝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，直径只有几微米到一百微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米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，它是由内芯和外套两层组成的，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内芯的折射率大于外套的折射率，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光传播时在内芯与外套的界面上发生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2.传播原理：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光由一端进入，在内芯与外套的界面上经过多次全反射，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从另一端射出，光导纤维可以远距离传播光信号，光信号又可以转换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成电信号，进而转变为声音、图像。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3.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光导纤维除应用于光纤通信外，还可应用于医学上的内窥镜等。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4.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光纤通信的优点有传输容量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、衰减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、抗干扰性及保密性强等。</a:t>
            </a:r>
            <a:endParaRPr lang="en-US" altLang="zh-CN" sz="2800" dirty="0"/>
          </a:p>
        </p:txBody>
      </p:sp>
      <p:sp>
        <p:nvSpPr>
          <p:cNvPr id="7" name="P_5_AN.41_1#07337d24b.blank?pid=3a06ec9ce&amp;color=0,0,0&amp;vpa=13&amp;vtp=1&amp;bbb=1"/>
          <p:cNvSpPr/>
          <p:nvPr/>
        </p:nvSpPr>
        <p:spPr>
          <a:xfrm>
            <a:off x="6120977" y="2362090"/>
            <a:ext cx="1330325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全反射</a:t>
            </a:r>
            <a:endParaRPr lang="en-US" altLang="zh-CN" sz="2800" dirty="0"/>
          </a:p>
        </p:txBody>
      </p:sp>
      <p:sp>
        <p:nvSpPr>
          <p:cNvPr id="8" name="P_5_AN.42_1#07337d24b.blank?pid=3a06ec9ce&amp;color=0,0,0&amp;vpa=14&amp;vtp=1"/>
          <p:cNvSpPr/>
          <p:nvPr/>
        </p:nvSpPr>
        <p:spPr>
          <a:xfrm>
            <a:off x="4965277" y="5579635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大</a:t>
            </a:r>
            <a:endParaRPr lang="en-US" altLang="zh-CN" sz="2800" dirty="0"/>
          </a:p>
        </p:txBody>
      </p:sp>
      <p:sp>
        <p:nvSpPr>
          <p:cNvPr id="9" name="P_5_AN.43_1#07337d24b.blank?pid=3a06ec9ce&amp;color=0,0,0&amp;vpa=15&amp;vtp=1"/>
          <p:cNvSpPr/>
          <p:nvPr/>
        </p:nvSpPr>
        <p:spPr>
          <a:xfrm>
            <a:off x="6743278" y="5579635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小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p"/>
      <p:bldP spid="8" grpId="0" animBg="1" build="p"/>
      <p:bldP spid="9" grpId="0" animBg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bb5386cba?pid=3a06ec9ce&amp;color=0,0,0&amp;vtp=1&amp;bt=1&amp;bbb=1"/>
          <p:cNvSpPr/>
          <p:nvPr/>
        </p:nvSpPr>
        <p:spPr>
          <a:xfrm>
            <a:off x="612648" y="466344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3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思考交流</a:t>
            </a:r>
            <a:endParaRPr lang="en-US" altLang="zh-CN" sz="3000" dirty="0"/>
          </a:p>
        </p:txBody>
      </p:sp>
      <p:sp>
        <p:nvSpPr>
          <p:cNvPr id="3" name="QO_6_BD.44_1#6be837fb8?pid=bb5386cba&amp;color=0,0,0&amp;vtp=1&amp;bbb=1"/>
          <p:cNvSpPr/>
          <p:nvPr/>
        </p:nvSpPr>
        <p:spPr>
          <a:xfrm>
            <a:off x="612648" y="1139913"/>
            <a:ext cx="10963656" cy="5681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判断下列说法正误。</a:t>
            </a:r>
            <a:endParaRPr lang="en-US" altLang="zh-CN" sz="2800" dirty="0"/>
          </a:p>
        </p:txBody>
      </p:sp>
      <p:sp>
        <p:nvSpPr>
          <p:cNvPr id="4" name="QT_7_BD.45_1#645ee3b61?pid=6be837fb8&amp;color=0,0,0&amp;vtp=1&amp;bbb=1"/>
          <p:cNvSpPr/>
          <p:nvPr/>
        </p:nvSpPr>
        <p:spPr>
          <a:xfrm>
            <a:off x="612648" y="1779143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光导纤维的内芯是光疏介质，外套是光密介质。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(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5" name="QT_7_AN.46_1#645ee3b61.bracket?pid=6be837fb8&amp;color=0,0,0&amp;vpa=16&amp;vtp=1"/>
          <p:cNvSpPr/>
          <p:nvPr/>
        </p:nvSpPr>
        <p:spPr>
          <a:xfrm>
            <a:off x="9893967" y="1765808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×</a:t>
            </a:r>
            <a:endParaRPr lang="en-US" altLang="zh-CN" sz="2800" dirty="0"/>
          </a:p>
        </p:txBody>
      </p:sp>
      <p:sp>
        <p:nvSpPr>
          <p:cNvPr id="6" name="QT_7_AS.47_1#645ee3b61?pid=6be837fb8&amp;color=0,0,0&amp;vtp=1&amp;bbb=1"/>
          <p:cNvSpPr/>
          <p:nvPr/>
        </p:nvSpPr>
        <p:spPr>
          <a:xfrm>
            <a:off x="612648" y="2400808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光导纤维的内芯是光密介质，外套是光疏介质。</a:t>
            </a:r>
            <a:endParaRPr lang="en-US" altLang="zh-CN" sz="2800" dirty="0"/>
          </a:p>
        </p:txBody>
      </p:sp>
      <p:sp>
        <p:nvSpPr>
          <p:cNvPr id="7" name="QT_7_BD.48_1#f5c0044f2?pid=6be837fb8&amp;color=0,0,0&amp;vtp=1&amp;bbb=1&amp;hb=1"/>
          <p:cNvSpPr/>
          <p:nvPr/>
        </p:nvSpPr>
        <p:spPr>
          <a:xfrm>
            <a:off x="612648" y="3030283"/>
            <a:ext cx="1096365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光在光导纤维中传播时，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在内芯与外套的界面上发生全反射。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(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8" name="QT_7_AN.49_1#f5c0044f2.bracket?pid=6be837fb8&amp;color=0,0,0&amp;vpa=17&amp;vtp=1"/>
          <p:cNvSpPr/>
          <p:nvPr/>
        </p:nvSpPr>
        <p:spPr>
          <a:xfrm>
            <a:off x="1740567" y="3664648"/>
            <a:ext cx="454025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√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6" grpId="0" animBg="1" build="p"/>
      <p:bldP spid="8" grpId="0" animBg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70437f8a1?pid=6959ae7aa&amp;color=0,173,163&amp;vtp=1&amp;bt=1&amp;bbb=1"/>
          <p:cNvSpPr/>
          <p:nvPr/>
        </p:nvSpPr>
        <p:spPr>
          <a:xfrm>
            <a:off x="612648" y="466344"/>
            <a:ext cx="10963656" cy="11236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6000"/>
              </a:lnSpc>
            </a:pPr>
            <a:r>
              <a:rPr lang="en-US" altLang="zh-CN" sz="34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典例精讲</a:t>
            </a:r>
            <a:endParaRPr lang="en-US" altLang="zh-CN" sz="3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5_BD.50_1#5e04bcb62?sp=1&amp;pid=70437f8a1&amp;color=0,0,0&amp;vtp=1&amp;bbb=1&amp;hb=1"/>
              <p:cNvSpPr/>
              <p:nvPr/>
            </p:nvSpPr>
            <p:spPr>
              <a:xfrm>
                <a:off x="612648" y="1222248"/>
                <a:ext cx="10963656" cy="1853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例3</a:t>
                </a:r>
                <a:r>
                  <a:rPr lang="en-US" altLang="zh-CN" sz="2800" b="1" i="0" dirty="0">
                    <a:solidFill>
                      <a:srgbClr val="00ADA3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如图所示，一根长为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𝑙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的光导纤维用折射率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的材料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制成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，一束激光由其左端的中心点以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45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的入射角射入光导纤维内，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经过一系列全反射后从右端射出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，真空中光速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8</m:t>
                        </m:r>
                      </m:sup>
                    </m:sSup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，求：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QO_5_BD.50_1#5e04bcb62?sp=1&amp;pid=70437f8a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222248"/>
                <a:ext cx="10963656" cy="1853057"/>
              </a:xfrm>
              <a:prstGeom prst="rect">
                <a:avLst/>
              </a:prstGeom>
              <a:blipFill rotWithShape="1">
                <a:blip r:embed="rId1"/>
                <a:stretch>
                  <a:fillRect l="-5" t="-27" r="-739" b="-34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5_BD.50_2#5e04bcb62?pid=70437f8a1&amp;color=0,0,0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9472" y="3204781"/>
            <a:ext cx="2359152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O_6_BD.51_1#f48397951?pid=5e04bcb62&amp;color=0,0,0&amp;vtp=1&amp;bbb=1"/>
              <p:cNvSpPr/>
              <p:nvPr/>
            </p:nvSpPr>
            <p:spPr>
              <a:xfrm>
                <a:off x="612648" y="3750881"/>
                <a:ext cx="10963656" cy="5678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0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该激光在光导纤维中的速度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5" name="QO_6_BD.51_1#f48397951?pid=5e04bcb62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750881"/>
                <a:ext cx="10963656" cy="567817"/>
              </a:xfrm>
              <a:prstGeom prst="rect">
                <a:avLst/>
              </a:prstGeom>
              <a:blipFill rotWithShape="1">
                <a:blip r:embed="rId3"/>
                <a:stretch>
                  <a:fillRect l="-5" t="-101" r="2" b="-117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O_6_AN.52_1#f48397951?pid=5e04bcb62&amp;color=0,0,0&amp;vtp=1&amp;bbb=1"/>
              <p:cNvSpPr/>
              <p:nvPr/>
            </p:nvSpPr>
            <p:spPr>
              <a:xfrm>
                <a:off x="612648" y="4396549"/>
                <a:ext cx="10963656" cy="5562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8</m:t>
                        </m:r>
                      </m:sup>
                    </m:sSup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6" name="QO_6_AN.52_1#f48397951?pid=5e04bcb62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396549"/>
                <a:ext cx="10963656" cy="556260"/>
              </a:xfrm>
              <a:prstGeom prst="rect">
                <a:avLst/>
              </a:prstGeom>
              <a:blipFill rotWithShape="1">
                <a:blip r:embed="rId4"/>
                <a:stretch>
                  <a:fillRect l="-5" t="-80" r="2" b="-140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QO_6_AS.53_1#f48397951?pid=5e04bcb62&amp;color=0,0,0&amp;vtp=1&amp;bbb=1"/>
              <p:cNvSpPr/>
              <p:nvPr/>
            </p:nvSpPr>
            <p:spPr>
              <a:xfrm>
                <a:off x="612648" y="4962461"/>
                <a:ext cx="10963656" cy="77139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6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可得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8</m:t>
                        </m:r>
                      </m:sup>
                    </m:sSup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7" name="QO_6_AS.53_1#f48397951?pid=5e04bcb62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962461"/>
                <a:ext cx="10963656" cy="771398"/>
              </a:xfrm>
              <a:prstGeom prst="rect">
                <a:avLst/>
              </a:prstGeom>
              <a:blipFill rotWithShape="1">
                <a:blip r:embed="rId5"/>
                <a:stretch>
                  <a:fillRect l="-5" t="-74" r="2" b="-8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build="p"/>
      <p:bldP spid="7" grpId="0" animBg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54_1#68996e764?pid=5e04bcb62&amp;color=0,0,0&amp;vtp=1&amp;bt=1&amp;bbb=1"/>
          <p:cNvSpPr/>
          <p:nvPr/>
        </p:nvSpPr>
        <p:spPr>
          <a:xfrm>
            <a:off x="612648" y="468000"/>
            <a:ext cx="10963656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该激光在光导纤维中传输所经历的时间。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6_AN.55_1#68996e764?pid=5e04bcb62&amp;color=0,0,0&amp;vtp=1&amp;bbb=1"/>
              <p:cNvSpPr/>
              <p:nvPr/>
            </p:nvSpPr>
            <p:spPr>
              <a:xfrm>
                <a:off x="612648" y="1103508"/>
                <a:ext cx="10963656" cy="5562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8</m:t>
                        </m:r>
                      </m:sup>
                    </m:sSup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QO_6_AN.55_1#68996e764?pid=5e04bcb62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03508"/>
                <a:ext cx="10963656" cy="556260"/>
              </a:xfrm>
              <a:prstGeom prst="rect">
                <a:avLst/>
              </a:prstGeom>
              <a:blipFill rotWithShape="1">
                <a:blip r:embed="rId1"/>
                <a:stretch>
                  <a:fillRect l="-5" t="-92" r="2" b="-14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6_AS.56_1#68996e764?pid=5e04bcb62&amp;color=0,0,0&amp;vtp=1&amp;bbb=1&amp;hb=1"/>
              <p:cNvSpPr/>
              <p:nvPr/>
            </p:nvSpPr>
            <p:spPr>
              <a:xfrm>
                <a:off x="612648" y="1669420"/>
                <a:ext cx="10963656" cy="19651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9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可得光从左端面射入后的折射角为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，射到侧面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时的入射角为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，大于临界角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45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，因此发生全反射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。同理光每次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在侧面都将发生全反射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，直到到达右端面，其光路图如图所示：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4" name="QO_6_AS.56_1#68996e764?pid=5e04bcb62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69420"/>
                <a:ext cx="10963656" cy="1965135"/>
              </a:xfrm>
              <a:prstGeom prst="rect">
                <a:avLst/>
              </a:prstGeom>
              <a:blipFill rotWithShape="1">
                <a:blip r:embed="rId2"/>
                <a:stretch>
                  <a:fillRect l="-5" r="2" b="-34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O_6_AS.56_2#68996e764?pid=5e04bcb62&amp;color=0,0,0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936" y="3764920"/>
            <a:ext cx="3547872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QO_6_AS.56_3#68996e764?pid=5e04bcb62&amp;color=0,0,0&amp;vtp=1&amp;bbb=1&amp;hb=1"/>
              <p:cNvSpPr/>
              <p:nvPr/>
            </p:nvSpPr>
            <p:spPr>
              <a:xfrm>
                <a:off x="612648" y="4565020"/>
                <a:ext cx="10963656" cy="141592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600"/>
                  </a:lnSpc>
                </a:pP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由几何关系可以求出光在光导纤维中通过的总路程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，因此该激光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9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在光导纤维中传输所经历的时间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𝑠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8</m:t>
                        </m:r>
                      </m:sup>
                    </m:sSup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6" name="QO_6_AS.56_3#68996e764?pid=5e04bcb62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65020"/>
                <a:ext cx="10963656" cy="1415923"/>
              </a:xfrm>
              <a:prstGeom prst="rect">
                <a:avLst/>
              </a:prstGeom>
              <a:blipFill rotWithShape="1">
                <a:blip r:embed="rId4"/>
                <a:stretch>
                  <a:fillRect l="-5" r="-241" b="-3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  <p:bldP spid="6" grpId="0" animBg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bf01d53ea?sp=1&amp;pid=70437f8a1&amp;color=0,0,0&amp;vtp=1&amp;bt=1&amp;bbb=1"/>
          <p:cNvSpPr/>
          <p:nvPr/>
        </p:nvSpPr>
        <p:spPr>
          <a:xfrm>
            <a:off x="612648" y="466344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3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迁移应用</a:t>
            </a:r>
            <a:endParaRPr lang="en-US" altLang="zh-CN" sz="3000" dirty="0"/>
          </a:p>
        </p:txBody>
      </p:sp>
      <p:pic>
        <p:nvPicPr>
          <p:cNvPr id="3" name="QO_6_BD.57_1#cbecb981f?htil=7&amp;pid=bf01d53ea&amp;color=0,0,0&amp;vtp=1&amp;hs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6453" y="1153541"/>
            <a:ext cx="1865376" cy="14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6_BD.57_2#cbecb981f?htil=7&amp;sp=1&amp;pid=bf01d53ea&amp;color=0,0,0&amp;vtp=1&amp;bbb=1&amp;hb=1&amp;hs=1"/>
              <p:cNvSpPr/>
              <p:nvPr/>
            </p:nvSpPr>
            <p:spPr>
              <a:xfrm>
                <a:off x="612648" y="1135253"/>
                <a:ext cx="8970264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光信号进入光导纤维以及发生全反射的光路图如图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图可知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，当入射角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增大时，折射角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增大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，而从光导纤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维射向侧面光线的入射角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减小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。也就是说如果当入射角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4" name="QO_6_BD.57_2#cbecb981f?htil=7&amp;sp=1&amp;pid=bf01d53ea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35253"/>
                <a:ext cx="8970264" cy="1849057"/>
              </a:xfrm>
              <a:prstGeom prst="rect">
                <a:avLst/>
              </a:prstGeom>
              <a:blipFill rotWithShape="1">
                <a:blip r:embed="rId2"/>
                <a:stretch>
                  <a:fillRect l="-6" t="-27" r="-317" b="-3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O_6_AN.58_1#cbecb981f?pid=bf01d53ea&amp;color=0,0,0&amp;vtp=1&amp;bbb=1&amp;hs=1"/>
          <p:cNvSpPr/>
          <p:nvPr/>
        </p:nvSpPr>
        <p:spPr>
          <a:xfrm>
            <a:off x="612648" y="4272153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[答案]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见解析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O_6_BD.57_2#cbecb981f?htil=7&amp;sp=1&amp;pid=bf01d53ea&amp;color=0,0,0&amp;vtp=1&amp;bbb=1&amp;hb=1&amp;hs=1"/>
              <p:cNvSpPr/>
              <p:nvPr/>
            </p:nvSpPr>
            <p:spPr>
              <a:xfrm>
                <a:off x="612648" y="2987675"/>
                <a:ext cx="10968012" cy="12158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时，仍能满足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≥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，则所有进入光导纤维中的光线都能发生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全反射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。若要满足条件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，则对光导纤维的折射率有什么要求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？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6" name="QO_6_BD.57_2#cbecb981f?htil=7&amp;sp=1&amp;pid=bf01d53ea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987675"/>
                <a:ext cx="10968012" cy="1215835"/>
              </a:xfrm>
              <a:prstGeom prst="rect">
                <a:avLst/>
              </a:prstGeom>
              <a:blipFill rotWithShape="1">
                <a:blip r:embed="rId3"/>
                <a:stretch>
                  <a:fillRect l="-5" r="-577" b="-5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3_BD#2fbb47c56?pid=8ff16f171&amp;color=0,0,0&amp;vtp=1&amp;bt=1&amp;bbb=1&amp;hb=1"/>
          <p:cNvSpPr/>
          <p:nvPr/>
        </p:nvSpPr>
        <p:spPr>
          <a:xfrm>
            <a:off x="612648" y="468000"/>
            <a:ext cx="10963656" cy="38066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课时学习素养目标：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1.了解光疏介质和光密介质。了解全反射现象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，掌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握临界角的计算方法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。（物理观念）</a:t>
            </a:r>
            <a:endParaRPr lang="en-US" altLang="zh-CN" sz="2800" dirty="0"/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.能够画出全反射的光路图，并结合数学知识进行光路分析，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得出结论。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科学思维）</a:t>
            </a:r>
            <a:endParaRPr lang="en-US" altLang="zh-CN" sz="2800" dirty="0"/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.通过光导纤维在生产生活中的应用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，体会物理在推动社会发展中的巨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大作用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。（科学态度与责任）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6_AS.59_1#cbecb981f?pid=bf01d53ea&amp;color=0,0,0&amp;vtp=1&amp;bt=1&amp;bbb=1&amp;hb=1"/>
              <p:cNvSpPr/>
              <p:nvPr/>
            </p:nvSpPr>
            <p:spPr>
              <a:xfrm>
                <a:off x="612648" y="468000"/>
                <a:ext cx="10963656" cy="265004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进入端面的折射光线传到侧面时恰好发生全反射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，则有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9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，由以上各式可得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时，则有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，由于光导纤维包含外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4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套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，外套的折射率比真空的折射率大，因此光导纤维折射率要比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大些。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O_6_AS.59_1#cbecb981f?pid=bf01d53e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2650046"/>
              </a:xfrm>
              <a:prstGeom prst="rect">
                <a:avLst/>
              </a:prstGeom>
              <a:blipFill rotWithShape="1">
                <a:blip r:embed="rId1"/>
                <a:stretch>
                  <a:fillRect l="-5" r="-5210" b="-3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1#目录1:eebaee703?lid=eebaee703&amp;cid=eebaee703&amp;vtp=1" descr="preencoded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824" y="2002536"/>
            <a:ext cx="429768" cy="429768"/>
          </a:xfrm>
          <a:prstGeom prst="rect">
            <a:avLst/>
          </a:prstGeom>
        </p:spPr>
      </p:pic>
      <p:sp>
        <p:nvSpPr>
          <p:cNvPr id="3" name="C_1#目录1:eebaee703?lid=eebaee703&amp;cid=eebaee703&amp;vtp=1&amp;bt=1&amp;bbb=1">
            <a:hlinkClick r:id="rId1" action="ppaction://hlinksldjump"/>
          </p:cNvPr>
          <p:cNvSpPr/>
          <p:nvPr/>
        </p:nvSpPr>
        <p:spPr>
          <a:xfrm>
            <a:off x="3675888" y="1965960"/>
            <a:ext cx="8101584" cy="5029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71755" algn="l" latinLnBrk="1">
              <a:lnSpc>
                <a:spcPts val="3900"/>
              </a:lnSpc>
            </a:pPr>
            <a:r>
              <a:rPr lang="en-US" altLang="zh-CN" sz="31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任务学习一</a:t>
            </a:r>
            <a:r>
              <a:rPr lang="en-US" altLang="zh-CN" sz="3100" b="0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1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全反射</a:t>
            </a:r>
            <a:endParaRPr lang="en-US" altLang="zh-CN" sz="3050" dirty="0"/>
          </a:p>
        </p:txBody>
      </p:sp>
      <p:pic>
        <p:nvPicPr>
          <p:cNvPr id="4" name="C_1#目录1:eebaee703?lid=e0b354db5&amp;cid=e0b354db5&amp;vtp=1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824" y="2935224"/>
            <a:ext cx="429768" cy="429768"/>
          </a:xfrm>
          <a:prstGeom prst="rect">
            <a:avLst/>
          </a:prstGeom>
        </p:spPr>
      </p:pic>
      <p:sp>
        <p:nvSpPr>
          <p:cNvPr id="5" name="C_1#目录1:eebaee703?lid=e0b354db5&amp;cid=e0b354db5&amp;vtp=1&amp;bbb=1">
            <a:hlinkClick r:id="rId3" action="ppaction://hlinksldjump"/>
          </p:cNvPr>
          <p:cNvSpPr/>
          <p:nvPr/>
        </p:nvSpPr>
        <p:spPr>
          <a:xfrm>
            <a:off x="3675888" y="2898648"/>
            <a:ext cx="8101584" cy="5029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71755" algn="l" latinLnBrk="1">
              <a:lnSpc>
                <a:spcPts val="3900"/>
              </a:lnSpc>
            </a:pPr>
            <a:r>
              <a:rPr lang="en-US" altLang="zh-CN" sz="31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任务学习二</a:t>
            </a:r>
            <a:r>
              <a:rPr lang="en-US" altLang="zh-CN" sz="3100" b="0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1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全反射棱镜</a:t>
            </a:r>
            <a:endParaRPr lang="en-US" altLang="zh-CN" sz="3050" dirty="0"/>
          </a:p>
        </p:txBody>
      </p:sp>
      <p:pic>
        <p:nvPicPr>
          <p:cNvPr id="6" name="C_1#目录1:eebaee703?lid=6959ae7aa&amp;cid=6959ae7aa&amp;vtp=1" descr="preencoded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824" y="3867912"/>
            <a:ext cx="429768" cy="429768"/>
          </a:xfrm>
          <a:prstGeom prst="rect">
            <a:avLst/>
          </a:prstGeom>
        </p:spPr>
      </p:pic>
      <p:sp>
        <p:nvSpPr>
          <p:cNvPr id="7" name="C_1#目录1:eebaee703?lid=6959ae7aa&amp;cid=6959ae7aa&amp;vtp=1&amp;bbb=1">
            <a:hlinkClick r:id="rId4" action="ppaction://hlinksldjump"/>
          </p:cNvPr>
          <p:cNvSpPr/>
          <p:nvPr/>
        </p:nvSpPr>
        <p:spPr>
          <a:xfrm>
            <a:off x="3675888" y="3831336"/>
            <a:ext cx="8101584" cy="5029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71755" algn="l" latinLnBrk="1">
              <a:lnSpc>
                <a:spcPts val="3900"/>
              </a:lnSpc>
            </a:pPr>
            <a:r>
              <a:rPr lang="en-US" altLang="zh-CN" sz="31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任务学习三</a:t>
            </a:r>
            <a:r>
              <a:rPr lang="en-US" altLang="zh-CN" sz="3100" b="0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1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光导纤维</a:t>
            </a:r>
            <a:endParaRPr lang="en-US" altLang="zh-CN" sz="305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eebaee703.fixed?sp=1&amp;pid=8ff16f171&amp;color=0,173,163&amp;vtp=1&amp;bbb=1"/>
          <p:cNvSpPr/>
          <p:nvPr/>
        </p:nvSpPr>
        <p:spPr>
          <a:xfrm>
            <a:off x="1417320" y="2267712"/>
            <a:ext cx="9363456" cy="1115568"/>
          </a:xfrm>
          <a:prstGeom prst="rect">
            <a:avLst/>
          </a:prstGeom>
          <a:noFill/>
        </p:spPr>
        <p:txBody>
          <a:bodyPr wrap="none" lIns="0" tIns="0" rIns="0" bIns="0" rtlCol="0" anchor="b"/>
          <a:lstStyle/>
          <a:p>
            <a:pPr algn="ctr" latinLnBrk="1">
              <a:lnSpc>
                <a:spcPts val="5000"/>
              </a:lnSpc>
            </a:pPr>
            <a:r>
              <a:rPr lang="en-US" altLang="zh-CN" sz="40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任务学习一</a:t>
            </a:r>
            <a:r>
              <a:rPr lang="en-US" altLang="zh-CN" sz="4000" b="1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0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全反射</a:t>
            </a:r>
            <a:endParaRPr lang="en-US" altLang="zh-CN" sz="4000" dirty="0"/>
          </a:p>
        </p:txBody>
      </p:sp>
      <p:sp>
        <p:nvSpPr>
          <p:cNvPr id="3" name="C_3#eebaee703"/>
          <p:cNvSpPr/>
          <p:nvPr/>
        </p:nvSpPr>
        <p:spPr>
          <a:xfrm>
            <a:off x="1618488" y="3419856"/>
            <a:ext cx="8961120" cy="9144"/>
          </a:xfrm>
          <a:prstGeom prst="line">
            <a:avLst/>
          </a:prstGeom>
          <a:noFill/>
          <a:ln w="28575">
            <a:solidFill>
              <a:srgbClr val="00ADA3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4_BD.1_1#6303732a6?sp=1&amp;pid=eebaee703&amp;color=0,0,0&amp;vtp=1&amp;bt=1&amp;bbb=1&amp;hb=1"/>
          <p:cNvSpPr/>
          <p:nvPr/>
        </p:nvSpPr>
        <p:spPr>
          <a:xfrm>
            <a:off x="612648" y="468000"/>
            <a:ext cx="10963656" cy="12158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在全反射现象演示实验中，逐渐增大入射角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，反射光线和折射光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线的位置和强度如何变化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？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4_AN.2_1#6303732a6?pid=eebaee703&amp;color=0,0,0&amp;vtp=1&amp;bbb=1&amp;hb=1"/>
              <p:cNvSpPr/>
              <p:nvPr/>
            </p:nvSpPr>
            <p:spPr>
              <a:xfrm>
                <a:off x="612648" y="1757875"/>
                <a:ext cx="1096365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当入射角增大时，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反射光线和折射光线与法线的夹角均增大，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反射光越来越强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，折射光越来越弱。入射角增大到某一角度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，使折射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角达到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时，折射光完全消失。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QO_4_AN.2_1#6303732a6?pid=eebaee70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757875"/>
                <a:ext cx="10963656" cy="1849057"/>
              </a:xfrm>
              <a:prstGeom prst="rect">
                <a:avLst/>
              </a:prstGeom>
              <a:blipFill rotWithShape="1">
                <a:blip r:embed="rId1"/>
                <a:stretch>
                  <a:fillRect l="-5" t="-11" r="2" b="-37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2d428d113?pid=eebaee703&amp;color=0,173,163&amp;vtp=1&amp;bt=1&amp;bbb=1"/>
          <p:cNvSpPr/>
          <p:nvPr/>
        </p:nvSpPr>
        <p:spPr>
          <a:xfrm>
            <a:off x="534271" y="327007"/>
            <a:ext cx="10963656" cy="6790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800"/>
              </a:lnSpc>
            </a:pPr>
            <a:r>
              <a:rPr lang="en-US" altLang="zh-CN" sz="34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新知梳理</a:t>
            </a:r>
            <a:endParaRPr lang="en-US" altLang="zh-CN" sz="3400" dirty="0">
              <a:solidFill>
                <a:srgbClr val="00ADA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_5_BD#2379b365b?sp=1&amp;pid=2d428d113&amp;color=0,0,0&amp;vtp=1&amp;bbb=1&amp;hb=1"/>
              <p:cNvSpPr/>
              <p:nvPr/>
            </p:nvSpPr>
            <p:spPr>
              <a:xfrm>
                <a:off x="534271" y="1072523"/>
                <a:ext cx="10963656" cy="5638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1.光疏介质和光密介质</a:t>
                </a:r>
                <a:endParaRPr lang="en-US" altLang="zh-CN" sz="28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  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对于折射率不同的两种介质，折射率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的称为光疏介质，折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射率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的称为光密介质。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2.全反射</a:t>
                </a:r>
                <a:endPara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（1）全反射和临界角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①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全反射：光从光密介质射入光疏介质，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当入射角增大到某一角度，</a:t>
                </a:r>
                <a:endPara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使折射角达到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90</m:t>
                        </m:r>
                      </m:e>
                      <m:sup>
                        <m: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光完全消失，只剩下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光的现象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②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临界角：刚好发生全反射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，即折射角等于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时的入射角，用字母</a:t>
                </a:r>
                <a:endPara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4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表示。</a:t>
                </a:r>
                <a:endParaRPr lang="en-US" altLang="zh-CN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P_5_BD#2379b365b?sp=1&amp;pid=2d428d11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71" y="1072523"/>
                <a:ext cx="10963656" cy="5638610"/>
              </a:xfrm>
              <a:prstGeom prst="rect">
                <a:avLst/>
              </a:prstGeom>
              <a:blipFill rotWithShape="1">
                <a:blip r:embed="rId1"/>
                <a:stretch>
                  <a:fillRect l="-2" r="6" b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_5_AN.3_1#2379b365b.blank?pid=2d428d113&amp;color=0,0,0&amp;vpa=1&amp;vtp=1&amp;bbb=1"/>
          <p:cNvSpPr/>
          <p:nvPr/>
        </p:nvSpPr>
        <p:spPr>
          <a:xfrm>
            <a:off x="6945390" y="1681425"/>
            <a:ext cx="973138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较小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7" name="P_5_AN.4_1#2379b365b.blank?pid=2d428d113&amp;color=0,0,0&amp;vpa=2&amp;vtp=1&amp;bbb=1"/>
          <p:cNvSpPr/>
          <p:nvPr/>
        </p:nvSpPr>
        <p:spPr>
          <a:xfrm>
            <a:off x="1255789" y="2316424"/>
            <a:ext cx="973138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较大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8" name="P_5_AN.5_1#2379b365b.blank?pid=2d428d113&amp;color=0,0,0&amp;vpa=3&amp;vtp=1&amp;bbb=1"/>
          <p:cNvSpPr/>
          <p:nvPr/>
        </p:nvSpPr>
        <p:spPr>
          <a:xfrm>
            <a:off x="4089921" y="4856424"/>
            <a:ext cx="973138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折射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9" name="P_5_AN.6_1#2379b365b.blank?pid=2d428d113&amp;color=0,0,0&amp;vpa=4&amp;vtp=1&amp;bbb=1"/>
          <p:cNvSpPr/>
          <p:nvPr/>
        </p:nvSpPr>
        <p:spPr>
          <a:xfrm>
            <a:off x="8357122" y="4856424"/>
            <a:ext cx="973138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反射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_5_AN.7_1#2379b365b.blank?pid=2d428d113&amp;color=0,0,0&amp;vpa=5&amp;vtp=1&amp;bbb=1"/>
              <p:cNvSpPr/>
              <p:nvPr/>
            </p:nvSpPr>
            <p:spPr>
              <a:xfrm>
                <a:off x="7377983" y="5605063"/>
                <a:ext cx="735457" cy="4028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4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𝟗𝟎</m:t>
                        </m:r>
                      </m:e>
                      <m:sup>
                        <m:r>
                          <a:rPr lang="en-US" altLang="zh-CN" sz="28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10" name="P_5_AN.7_1#2379b365b.blank?pid=2d428d113&amp;color=0,0,0&amp;vpa=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983" y="5605063"/>
                <a:ext cx="735457" cy="402844"/>
              </a:xfrm>
              <a:prstGeom prst="rect">
                <a:avLst/>
              </a:prstGeom>
              <a:blipFill rotWithShape="1">
                <a:blip r:embed="rId2"/>
                <a:stretch>
                  <a:fillRect l="-75" t="-137" r="6" b="-70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build="p"/>
      <p:bldP spid="7" grpId="0" animBg="1" build="p"/>
      <p:bldP spid="8" grpId="0" animBg="1" build="p"/>
      <p:bldP spid="9" grpId="0" animBg="1" build="p"/>
      <p:bldP spid="10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5_BD#2379b365b?sp=1&amp;pid=2d428d113&amp;color=0,0,0&amp;vtp=1&amp;bt=1&amp;bbb=1"/>
              <p:cNvSpPr/>
              <p:nvPr/>
            </p:nvSpPr>
            <p:spPr>
              <a:xfrm>
                <a:off x="612648" y="466343"/>
                <a:ext cx="10963656" cy="45339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）发生全反射的条件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①光从光密介质射入光疏介质；</a:t>
                </a:r>
                <a:endPara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②入射角大于或等于临界角。</a:t>
                </a:r>
                <a:endPara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（3）折射率</a:t>
                </a:r>
                <a14:m>
                  <m:oMath xmlns:m="http://schemas.openxmlformats.org/officeDocument/2006/math"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和临界角</a:t>
                </a:r>
                <a14:m>
                  <m:oMath xmlns:m="http://schemas.openxmlformats.org/officeDocument/2006/math"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的关系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①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定性关系：介质的折射率越大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，发生全反射的临界角越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，越</a:t>
                </a:r>
                <a:endPara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发生全反射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②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定量关系：光从介质射入空气（真空）时，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m:rPr>
                        <m:nor/>
                      </m:rP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P_5_BD#2379b365b?sp=1&amp;pid=2d428d113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6343"/>
                <a:ext cx="10963656" cy="4533900"/>
              </a:xfrm>
              <a:prstGeom prst="rect">
                <a:avLst/>
              </a:prstGeom>
              <a:blipFill rotWithShape="1">
                <a:blip r:embed="rId1"/>
                <a:stretch>
                  <a:fillRect l="-5" t="-6" r="2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_5_AN.8_1#2379b365b.blank?pid=2d428d113&amp;color=0,0,0&amp;vpa=6&amp;vtp=1"/>
          <p:cNvSpPr/>
          <p:nvPr/>
        </p:nvSpPr>
        <p:spPr>
          <a:xfrm>
            <a:off x="9512967" y="3026663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小</a:t>
            </a:r>
            <a:endParaRPr lang="en-US" altLang="zh-CN" sz="2800" dirty="0"/>
          </a:p>
        </p:txBody>
      </p:sp>
      <p:sp>
        <p:nvSpPr>
          <p:cNvPr id="7" name="P_5_AN.9_1#2379b365b.blank?pid=2d428d113&amp;color=0,0,0&amp;vpa=7&amp;vtp=1&amp;bbb=1"/>
          <p:cNvSpPr/>
          <p:nvPr/>
        </p:nvSpPr>
        <p:spPr>
          <a:xfrm>
            <a:off x="622967" y="3674363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容易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build="p"/>
      <p:bldP spid="7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f09f57101?pid=2d428d113&amp;color=0,0,0&amp;vtp=1&amp;bt=1&amp;bbb=1"/>
          <p:cNvSpPr/>
          <p:nvPr/>
        </p:nvSpPr>
        <p:spPr>
          <a:xfrm>
            <a:off x="612648" y="466344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3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思考交流</a:t>
            </a:r>
            <a:endParaRPr lang="en-US" altLang="zh-CN" sz="3000" dirty="0"/>
          </a:p>
        </p:txBody>
      </p:sp>
      <p:sp>
        <p:nvSpPr>
          <p:cNvPr id="3" name="QO_6_BD.10_1#557ccb990?pid=f09f57101&amp;color=0,0,0&amp;vtp=1&amp;bbb=1"/>
          <p:cNvSpPr/>
          <p:nvPr/>
        </p:nvSpPr>
        <p:spPr>
          <a:xfrm>
            <a:off x="612648" y="1139952"/>
            <a:ext cx="10963656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判断下列说法正误。</a:t>
            </a:r>
            <a:endParaRPr lang="en-US" altLang="zh-CN" sz="2800" dirty="0"/>
          </a:p>
        </p:txBody>
      </p:sp>
      <p:sp>
        <p:nvSpPr>
          <p:cNvPr id="4" name="QT_7_BD.11_1#459e77d88?pid=557ccb990&amp;color=0,0,0&amp;vtp=1&amp;bbb=1"/>
          <p:cNvSpPr/>
          <p:nvPr/>
        </p:nvSpPr>
        <p:spPr>
          <a:xfrm>
            <a:off x="612648" y="1779143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水的密度大于酒精的密度，水是光密介质。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(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5" name="QT_7_AN.12_1#459e77d88.bracket?pid=557ccb990&amp;color=0,0,0&amp;vpa=8&amp;vtp=1"/>
          <p:cNvSpPr/>
          <p:nvPr/>
        </p:nvSpPr>
        <p:spPr>
          <a:xfrm>
            <a:off x="8979567" y="1765808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×</a:t>
            </a:r>
            <a:endParaRPr lang="en-US" altLang="zh-CN" sz="2800" dirty="0"/>
          </a:p>
        </p:txBody>
      </p:sp>
      <p:sp>
        <p:nvSpPr>
          <p:cNvPr id="6" name="QT_7_AS.13_1#459e77d88?pid=557ccb990&amp;color=0,0,0&amp;vtp=1&amp;bbb=1"/>
          <p:cNvSpPr/>
          <p:nvPr/>
        </p:nvSpPr>
        <p:spPr>
          <a:xfrm>
            <a:off x="612648" y="2400808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水的折射率小于酒精的折射率，相对酒精来说水是光疏介质。</a:t>
            </a:r>
            <a:endParaRPr lang="en-US" altLang="zh-CN" sz="2800" dirty="0"/>
          </a:p>
        </p:txBody>
      </p:sp>
      <p:sp>
        <p:nvSpPr>
          <p:cNvPr id="7" name="QT_7_BD.14_1#185c6eeac?pid=557ccb990&amp;color=0,0,0&amp;vtp=1&amp;bbb=1"/>
          <p:cNvSpPr/>
          <p:nvPr/>
        </p:nvSpPr>
        <p:spPr>
          <a:xfrm>
            <a:off x="612648" y="3022473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光从水中射入空气中时一定能发生全反射。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(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8" name="QT_7_AN.15_1#185c6eeac.bracket?pid=557ccb990&amp;color=0,0,0&amp;vpa=9&amp;vtp=1"/>
          <p:cNvSpPr/>
          <p:nvPr/>
        </p:nvSpPr>
        <p:spPr>
          <a:xfrm>
            <a:off x="8979567" y="3009138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×</a:t>
            </a:r>
            <a:endParaRPr lang="en-US" altLang="zh-CN" sz="2800" dirty="0"/>
          </a:p>
        </p:txBody>
      </p:sp>
      <p:sp>
        <p:nvSpPr>
          <p:cNvPr id="9" name="QT_7_AS.16_1#185c6eeac?pid=557ccb990&amp;color=0,0,0&amp;vtp=1&amp;bbb=1"/>
          <p:cNvSpPr/>
          <p:nvPr/>
        </p:nvSpPr>
        <p:spPr>
          <a:xfrm>
            <a:off x="612648" y="3644138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spc="-5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800" b="1" i="0" spc="-5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spc="-5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光从水中射入空气中，入射角大于或等于临界角时能发生全反射。</a:t>
            </a:r>
            <a:endParaRPr lang="en-US" altLang="zh-CN" sz="2800" spc="-50" dirty="0"/>
          </a:p>
        </p:txBody>
      </p:sp>
      <p:sp>
        <p:nvSpPr>
          <p:cNvPr id="10" name="QT_7_BD.17_1#5feddfb22?pid=557ccb990&amp;color=0,0,0&amp;vtp=1&amp;bbb=1"/>
          <p:cNvSpPr/>
          <p:nvPr/>
        </p:nvSpPr>
        <p:spPr>
          <a:xfrm>
            <a:off x="612648" y="4265803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光从玻璃射入水中时能发生全反射。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(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11" name="QT_7_AN.18_1#5feddfb22.bracket?pid=557ccb990&amp;color=0,0,0&amp;vpa=10&amp;vtp=1"/>
          <p:cNvSpPr/>
          <p:nvPr/>
        </p:nvSpPr>
        <p:spPr>
          <a:xfrm>
            <a:off x="8141367" y="4252468"/>
            <a:ext cx="454025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√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6" grpId="0" animBg="1" build="p"/>
      <p:bldP spid="8" grpId="0" animBg="1" build="p"/>
      <p:bldP spid="9" grpId="0" animBg="1" build="p"/>
      <p:bldP spid="11" grpId="0" animBg="1" build="p"/>
    </p:bldLst>
  </p:timing>
</p:sld>
</file>

<file path=ppt/tags/tag1.xml><?xml version="1.0" encoding="utf-8"?>
<p:tagLst xmlns:p="http://schemas.openxmlformats.org/presentationml/2006/main">
  <p:tag name="commondata" val="eyJoZGlkIjoiZTk0YTQzOGFjYmFhZTQ4MmU4ZWIxYThlMDg3MTZiOWEifQ=="/>
</p:tagLst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3918</Words>
  <Application>WPS 演示</Application>
  <PresentationFormat>宽屏</PresentationFormat>
  <Paragraphs>289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Arial</vt:lpstr>
      <vt:lpstr>宋体</vt:lpstr>
      <vt:lpstr>Wingdings</vt:lpstr>
      <vt:lpstr>Times New Roman</vt:lpstr>
      <vt:lpstr>微软雅黑</vt:lpstr>
      <vt:lpstr>Times New Roman</vt:lpstr>
      <vt:lpstr>宋体</vt:lpstr>
      <vt:lpstr>Cambria Math</vt:lpstr>
      <vt:lpstr>Calibri</vt:lpstr>
      <vt:lpstr>等线</vt:lpstr>
      <vt:lpstr>楷体</vt:lpstr>
      <vt:lpstr>Arial Unicode MS</vt:lpstr>
      <vt:lpstr>华文细黑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2024-05-09T06:12:00Z</dcterms:created>
  <dcterms:modified xsi:type="dcterms:W3CDTF">2024-06-20T10:34:03Z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4746EA616E0348988B97FBC19991F89C_12</vt:lpwstr>
  </property>
  <property fmtid="{D5CDD505-2E9C-101B-9397-08002B2CF9AE}" pid="3" name="KSOProductBuildVer">
    <vt:lpwstr>2052-12.1.0.16929</vt:lpwstr>
  </property>
</Properties>
</file>